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8" r:id="rId2"/>
    <p:sldId id="270" r:id="rId3"/>
    <p:sldId id="757" r:id="rId4"/>
    <p:sldId id="754" r:id="rId5"/>
    <p:sldId id="271" r:id="rId6"/>
    <p:sldId id="752" r:id="rId7"/>
    <p:sldId id="767" r:id="rId8"/>
    <p:sldId id="768" r:id="rId9"/>
    <p:sldId id="769" r:id="rId10"/>
    <p:sldId id="770" r:id="rId11"/>
    <p:sldId id="771" r:id="rId12"/>
    <p:sldId id="776" r:id="rId13"/>
    <p:sldId id="759" r:id="rId14"/>
    <p:sldId id="760" r:id="rId15"/>
    <p:sldId id="761" r:id="rId16"/>
    <p:sldId id="775" r:id="rId17"/>
    <p:sldId id="762" r:id="rId18"/>
    <p:sldId id="763" r:id="rId19"/>
    <p:sldId id="765" r:id="rId20"/>
    <p:sldId id="764" r:id="rId21"/>
    <p:sldId id="773" r:id="rId22"/>
    <p:sldId id="7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39BF3-A4AC-4FD3-B9C2-5143F06671C2}" type="datetimeFigureOut">
              <a:rPr lang="en-IN" smtClean="0"/>
              <a:pPr/>
              <a:t>30-05-2022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DDD4C-3669-4FA9-9D84-FFD71C427D8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10746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0AF172-5E69-41DE-AC50-8F7916E03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F4BB8CF-5EBF-4E43-8525-5A16038AD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BF6F3F-E6DC-4417-B2D1-BAC6CC9D5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D86E-EC5D-4B55-8060-719131018539}" type="datetimeFigureOut">
              <a:rPr lang="en-IN" smtClean="0"/>
              <a:pPr/>
              <a:t>30-05-2022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F4A49A-1E02-4AFD-89E4-99512C8C0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80A930-7177-4E78-8D87-C5CE8214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16DF-9946-4B7A-B9E0-5CCB6AD3472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42181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22A0F7-3F84-4D28-B942-8707AD1BA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85E514-12E5-4DAC-AAFB-A7664A6A0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B6FFE2-EA70-46A0-B465-4A6ECC3FA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D86E-EC5D-4B55-8060-719131018539}" type="datetimeFigureOut">
              <a:rPr lang="en-IN" smtClean="0"/>
              <a:pPr/>
              <a:t>30-05-2022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DC1427-380F-40DA-8DCE-4B0C9484B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21C9A7-F7B5-41E0-AE84-3F4FEBB68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16DF-9946-4B7A-B9E0-5CCB6AD3472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5378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EDBA936-1638-4A12-920F-AE0853C718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2D4B0C-8557-43F1-B731-A4622167E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995ECA-7AAD-4092-ABD0-758895D6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D86E-EC5D-4B55-8060-719131018539}" type="datetimeFigureOut">
              <a:rPr lang="en-IN" smtClean="0"/>
              <a:pPr/>
              <a:t>30-05-2022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6F5EA1-277C-4AF3-8195-2020D01A9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6483DB-AAD3-4794-86EB-5612A30D2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16DF-9946-4B7A-B9E0-5CCB6AD3472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02378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>
            <a:extLst>
              <a:ext uri="{FF2B5EF4-FFF2-40B4-BE49-F238E27FC236}">
                <a16:creationId xmlns:a16="http://schemas.microsoft.com/office/drawing/2014/main" xmlns="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2534072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xmlns="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4415367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583838" y="3924299"/>
            <a:ext cx="2608163" cy="138201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xmlns="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1707960"/>
            <a:ext cx="4428523" cy="34290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xmlns="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xmlns="" id="{DF648969-0A22-432C-B17C-2859CC99C8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3396" y="1721038"/>
            <a:ext cx="4428526" cy="341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6360938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CAFD81C-E6E5-4292-828B-BD147E6DEA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xmlns="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Picture Placeholder 31">
            <a:extLst>
              <a:ext uri="{FF2B5EF4-FFF2-40B4-BE49-F238E27FC236}">
                <a16:creationId xmlns:a16="http://schemas.microsoft.com/office/drawing/2014/main" xmlns="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/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46229353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83BAED-9B30-4183-AA5A-DB7F2BD32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612151-9774-44A9-BFE0-BB3E892C8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714AE5-74CC-44C2-ACA4-CD16AF096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D86E-EC5D-4B55-8060-719131018539}" type="datetimeFigureOut">
              <a:rPr lang="en-IN" smtClean="0"/>
              <a:pPr/>
              <a:t>30-05-2022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BF7992-8BFD-4451-A31F-20B8E3E65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206C24-F52E-4E56-B603-D979D3B6D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16DF-9946-4B7A-B9E0-5CCB6AD3472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4844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0A3D25-E3CD-407D-AB30-76BE245A3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992D90-F4CF-4C10-A6DC-3CEC113D9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09290E-5891-45DB-9E52-9FFFA3EF8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D86E-EC5D-4B55-8060-719131018539}" type="datetimeFigureOut">
              <a:rPr lang="en-IN" smtClean="0"/>
              <a:pPr/>
              <a:t>30-05-2022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192343-9D39-4E40-9F07-2701F511F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E752C5-0169-4553-9384-905B9FE16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16DF-9946-4B7A-B9E0-5CCB6AD3472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3818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A02ECD-D1FA-44D5-81B0-A257A69CA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B5ED52-ACA9-4B58-B4D3-C33EF8BD0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470408D-AD4D-45A5-89FC-3977A16DC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F48B56-4BCE-42BF-8C2D-A0481CD9A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D86E-EC5D-4B55-8060-719131018539}" type="datetimeFigureOut">
              <a:rPr lang="en-IN" smtClean="0"/>
              <a:pPr/>
              <a:t>30-05-2022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97E72B-7A18-4BDA-BF34-1D7F47E73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186865-2D89-47A0-9B0E-1950B877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16DF-9946-4B7A-B9E0-5CCB6AD3472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95783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4D757E-7055-40E6-91B2-EEF038907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DCB7EF-AFD1-4929-9BAA-DB44678C9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8BF3DC6-DAA2-469D-990C-19A766DF3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4053949-F8FF-4CB5-99A5-309145E20E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8C2F925-AB90-441F-8A23-42EA3DE9D3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E445EC8-23EA-44E2-84DC-BC2C25D5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D86E-EC5D-4B55-8060-719131018539}" type="datetimeFigureOut">
              <a:rPr lang="en-IN" smtClean="0"/>
              <a:pPr/>
              <a:t>30-05-2022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87ADBAA-33DE-4097-9BD1-41C46C1F9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10926DC-6F70-41EC-892F-FF9AA786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16DF-9946-4B7A-B9E0-5CCB6AD3472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2417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0B30E1-A9D8-43E0-A0C2-AE2E74B9A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7661A2A-7AD3-4C26-842E-20ABFFE22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D86E-EC5D-4B55-8060-719131018539}" type="datetimeFigureOut">
              <a:rPr lang="en-IN" smtClean="0"/>
              <a:pPr/>
              <a:t>30-05-2022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0D8A145-3117-4DF5-9889-5567BDF64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7112EC1-4C45-4E5A-85EF-BC1121DEB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16DF-9946-4B7A-B9E0-5CCB6AD3472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8034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2173A21-3777-452E-9DA7-9DD555FCE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D86E-EC5D-4B55-8060-719131018539}" type="datetimeFigureOut">
              <a:rPr lang="en-IN" smtClean="0"/>
              <a:pPr/>
              <a:t>30-05-2022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8A1C63-250B-45B6-82A7-656B625A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C3728-42BE-4602-AB88-E2542452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16DF-9946-4B7A-B9E0-5CCB6AD3472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90410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D626AC-9A34-429C-890E-A7A393D41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B4F7C7-5914-4EDA-840F-7660DA15B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D640403-A67D-4463-A645-B47381FCF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202337-95B6-4BE5-946B-8A0B1FBE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D86E-EC5D-4B55-8060-719131018539}" type="datetimeFigureOut">
              <a:rPr lang="en-IN" smtClean="0"/>
              <a:pPr/>
              <a:t>30-05-2022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1151590-9D10-4C16-960A-040052DE6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F20A6C-4269-40B5-ACA8-6DC15DA17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16DF-9946-4B7A-B9E0-5CCB6AD3472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7639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1AB5E0-E8CE-4C45-A9DD-C0B1A255D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1466BE-1F28-42F8-B765-33E6725CFF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ED52B56-1C8E-4271-BAAD-BA19C1891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A91793-0223-4AB6-8D5C-5A87FDFD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D86E-EC5D-4B55-8060-719131018539}" type="datetimeFigureOut">
              <a:rPr lang="en-IN" smtClean="0"/>
              <a:pPr/>
              <a:t>30-05-2022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8E95FC-4DEF-4CB5-A797-ECB028533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ACB2A1-E6A1-4356-9C10-C22B4E4DB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16DF-9946-4B7A-B9E0-5CCB6AD3472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519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855DAB5-D257-4261-97ED-8D937481E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FF3566-3734-4F6D-8598-E02C3D9C7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9950FB-8DF4-4994-BA92-23614FDABD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CD86E-EC5D-4B55-8060-719131018539}" type="datetimeFigureOut">
              <a:rPr lang="en-IN" smtClean="0"/>
              <a:pPr/>
              <a:t>30-05-2022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0489A3-8A6F-4D24-8E22-175A9ED32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4A1A9A-259E-4692-AF37-67BFABAB7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E16DF-9946-4B7A-B9E0-5CCB6AD3472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2141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91CA16A-993E-43BA-BDDC-9E427CF9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654" y="2129844"/>
            <a:ext cx="4752516" cy="1917500"/>
          </a:xfrm>
        </p:spPr>
        <p:txBody>
          <a:bodyPr anchor="ctr">
            <a:noAutofit/>
          </a:bodyPr>
          <a:lstStyle/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en-US" sz="4800" u="sng" dirty="0" smtClean="0">
                <a:solidFill>
                  <a:schemeClr val="bg1"/>
                </a:solidFill>
                <a:latin typeface="+mn-lt"/>
              </a:rPr>
              <a:t>Karnataka State</a:t>
            </a:r>
            <a:endParaRPr lang="en-US" sz="4800" u="sng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8BC692B-8C41-4161-8572-5996461EA0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244988" y="578135"/>
            <a:ext cx="5620507" cy="570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797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B27906-1E24-4F63-912A-63B17F686B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 rot="5400000">
            <a:off x="2921063" y="-1382360"/>
            <a:ext cx="6349874" cy="933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40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37F8E75-75CF-400E-8F37-172B7453C2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 rot="5400000">
            <a:off x="2824616" y="-742014"/>
            <a:ext cx="6542767" cy="834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313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48670987-482D-4EB3-A95F-4206B225C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2567237"/>
              </p:ext>
            </p:extLst>
          </p:nvPr>
        </p:nvGraphicFramePr>
        <p:xfrm>
          <a:off x="77450" y="1691580"/>
          <a:ext cx="12037100" cy="5166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9662">
                  <a:extLst>
                    <a:ext uri="{9D8B030D-6E8A-4147-A177-3AD203B41FA5}">
                      <a16:colId xmlns:a16="http://schemas.microsoft.com/office/drawing/2014/main" xmlns="" val="2617817357"/>
                    </a:ext>
                  </a:extLst>
                </a:gridCol>
                <a:gridCol w="7034887">
                  <a:extLst>
                    <a:ext uri="{9D8B030D-6E8A-4147-A177-3AD203B41FA5}">
                      <a16:colId xmlns:a16="http://schemas.microsoft.com/office/drawing/2014/main" xmlns="" val="875710826"/>
                    </a:ext>
                  </a:extLst>
                </a:gridCol>
                <a:gridCol w="3732551">
                  <a:extLst>
                    <a:ext uri="{9D8B030D-6E8A-4147-A177-3AD203B41FA5}">
                      <a16:colId xmlns:a16="http://schemas.microsoft.com/office/drawing/2014/main" xmlns="" val="23481882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 err="1"/>
                        <a:t>Sl.No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9 Themes have been identified for Panchayats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SDGs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2728325"/>
                  </a:ext>
                </a:extLst>
              </a:tr>
              <a:tr h="426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Theme 1 Poverty free and enhanced livelihoods village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SDG 1,2 and 8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5958325"/>
                  </a:ext>
                </a:extLst>
              </a:tr>
              <a:tr h="3011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Theme 2 Healthy village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SDG –2, 3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7799901"/>
                  </a:ext>
                </a:extLst>
              </a:tr>
              <a:tr h="4129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Theme 3 Child friendly village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SDG – 1, 2, 3, 4 and 5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168403"/>
                  </a:ext>
                </a:extLst>
              </a:tr>
              <a:tr h="3304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Theme 4 Water sufficient village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SDG-1, 6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7071311"/>
                  </a:ext>
                </a:extLst>
              </a:tr>
              <a:tr h="40561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Theme 5 Clean and Green village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SDG – 6, 7, 12, 13, 14 and 15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6485317"/>
                  </a:ext>
                </a:extLst>
              </a:tr>
              <a:tr h="6058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Theme 6 Self-sufficient infrastructure in village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SDGs 1, 2, 4, 5, 6, 9, 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0190375"/>
                  </a:ext>
                </a:extLst>
              </a:tr>
              <a:tr h="6058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Theme 7 Socially secured village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SDG – 1, 2, 5,10 and 16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3884981"/>
                  </a:ext>
                </a:extLst>
              </a:tr>
              <a:tr h="6058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Theme 8 Village with Good Governance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SDG 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4116067"/>
                  </a:ext>
                </a:extLst>
              </a:tr>
              <a:tr h="6058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Theme 9 Engendered Development in village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SDG -1,2,3,4,5 and 8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8398268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xmlns="" id="{1ADC8DC0-2B29-4031-8B83-7AD6A2EA854E}"/>
              </a:ext>
            </a:extLst>
          </p:cNvPr>
          <p:cNvSpPr txBox="1">
            <a:spLocks/>
          </p:cNvSpPr>
          <p:nvPr/>
        </p:nvSpPr>
        <p:spPr>
          <a:xfrm>
            <a:off x="711616" y="142588"/>
            <a:ext cx="10515600" cy="6518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FF0000"/>
                </a:solidFill>
              </a:rPr>
              <a:t>Theme based SDGs for GPs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SDGs are to be mapped to GP themes that make it relatable to Panchayats and the community. </a:t>
            </a: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endParaRPr lang="en-I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4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CA676E-48B0-42DA-87DC-CBD4A8C90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12" y="125283"/>
            <a:ext cx="11504118" cy="60923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Targets</a:t>
            </a:r>
            <a:endParaRPr lang="en-IN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042106C7-0F07-4A95-9EB6-A60ED1642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3220017"/>
              </p:ext>
            </p:extLst>
          </p:nvPr>
        </p:nvGraphicFramePr>
        <p:xfrm>
          <a:off x="224852" y="734518"/>
          <a:ext cx="11617378" cy="589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3475">
                  <a:extLst>
                    <a:ext uri="{9D8B030D-6E8A-4147-A177-3AD203B41FA5}">
                      <a16:colId xmlns:a16="http://schemas.microsoft.com/office/drawing/2014/main" xmlns="" val="3984081886"/>
                    </a:ext>
                  </a:extLst>
                </a:gridCol>
                <a:gridCol w="9293903">
                  <a:extLst>
                    <a:ext uri="{9D8B030D-6E8A-4147-A177-3AD203B41FA5}">
                      <a16:colId xmlns:a16="http://schemas.microsoft.com/office/drawing/2014/main" xmlns="" val="1230060073"/>
                    </a:ext>
                  </a:extLst>
                </a:gridCol>
              </a:tblGrid>
              <a:tr h="550272">
                <a:tc>
                  <a:txBody>
                    <a:bodyPr/>
                    <a:lstStyle/>
                    <a:p>
                      <a:pPr algn="just"/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I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5934521"/>
                  </a:ext>
                </a:extLst>
              </a:tr>
              <a:tr h="5340862">
                <a:tc>
                  <a:txBody>
                    <a:bodyPr/>
                    <a:lstStyle/>
                    <a:p>
                      <a:pPr algn="ctr"/>
                      <a:r>
                        <a:rPr lang="en-IN" sz="3600" dirty="0"/>
                        <a:t>Targets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/>
                        <a:t>The Vision Statement for each Theme is broken down to Local Targets for the Gram Panchayats to work on. </a:t>
                      </a:r>
                    </a:p>
                    <a:p>
                      <a:pPr algn="just"/>
                      <a:r>
                        <a:rPr lang="en-US" sz="3600" dirty="0"/>
                        <a:t>Most Targets link to the National Targets (SDGs). </a:t>
                      </a:r>
                    </a:p>
                    <a:p>
                      <a:pPr algn="just"/>
                      <a:r>
                        <a:rPr lang="en-US" sz="3600" dirty="0"/>
                        <a:t>GPs need to be choosing their Targets based on Gram Panchayat priorities. </a:t>
                      </a:r>
                    </a:p>
                    <a:p>
                      <a:pPr algn="just"/>
                      <a:r>
                        <a:rPr lang="en-US" sz="3600" dirty="0"/>
                        <a:t>In keeping with National, State and sub-state issues, certain Targets would also be prioritized for Gram Panchayats to also work on.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8189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503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CA676E-48B0-42DA-87DC-CBD4A8C90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38"/>
            <a:ext cx="10515600" cy="62422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Indicators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042106C7-0F07-4A95-9EB6-A60ED1642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1956022"/>
              </p:ext>
            </p:extLst>
          </p:nvPr>
        </p:nvGraphicFramePr>
        <p:xfrm>
          <a:off x="173222" y="899412"/>
          <a:ext cx="11853888" cy="5503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4034">
                  <a:extLst>
                    <a:ext uri="{9D8B030D-6E8A-4147-A177-3AD203B41FA5}">
                      <a16:colId xmlns:a16="http://schemas.microsoft.com/office/drawing/2014/main" xmlns="" val="3984081886"/>
                    </a:ext>
                  </a:extLst>
                </a:gridCol>
                <a:gridCol w="9749854">
                  <a:extLst>
                    <a:ext uri="{9D8B030D-6E8A-4147-A177-3AD203B41FA5}">
                      <a16:colId xmlns:a16="http://schemas.microsoft.com/office/drawing/2014/main" xmlns="" val="1230060073"/>
                    </a:ext>
                  </a:extLst>
                </a:gridCol>
              </a:tblGrid>
              <a:tr h="47433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5934521"/>
                  </a:ext>
                </a:extLst>
              </a:tr>
              <a:tr h="5029192">
                <a:tc>
                  <a:txBody>
                    <a:bodyPr/>
                    <a:lstStyle/>
                    <a:p>
                      <a:pPr algn="ctr"/>
                      <a:r>
                        <a:rPr lang="en-IN" sz="3200" dirty="0">
                          <a:solidFill>
                            <a:srgbClr val="FF0000"/>
                          </a:solidFill>
                        </a:rPr>
                        <a:t>Indicators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Department of Statistics in States along with the other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epartments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in States would require to take this ownership in States on a continuous basis. </a:t>
                      </a:r>
                    </a:p>
                    <a:p>
                      <a:endParaRPr lang="en-US" sz="10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The Targets are measured by Indicators.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Indicators are to form the Local Indicator Framework.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There </a:t>
                      </a:r>
                      <a:r>
                        <a:rPr lang="en-US" sz="2400" smtClean="0"/>
                        <a:t>are 389 </a:t>
                      </a:r>
                      <a:r>
                        <a:rPr lang="en-US" sz="2400" dirty="0"/>
                        <a:t>Indicators.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The LIF is in line with the NIF as would apply at Gram Panchayat level and some LIF are unique to only Gram Panchayat level.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mtClean="0"/>
                        <a:t>Targets </a:t>
                      </a:r>
                      <a:r>
                        <a:rPr lang="en-US" sz="2400" dirty="0"/>
                        <a:t>and Indicators are to be reviewed annually.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The numbers of Targets and Indicators taken up by Gram Panchayats can be different, as it is as per their felt needs.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This grouping is to be put together for assessing SDG Achievement 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8189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2395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CA676E-48B0-42DA-87DC-CBD4A8C90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224"/>
            <a:ext cx="10515600" cy="62422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Timeline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042106C7-0F07-4A95-9EB6-A60ED1642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4355882"/>
              </p:ext>
            </p:extLst>
          </p:nvPr>
        </p:nvGraphicFramePr>
        <p:xfrm>
          <a:off x="224852" y="989352"/>
          <a:ext cx="11827240" cy="5653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5448">
                  <a:extLst>
                    <a:ext uri="{9D8B030D-6E8A-4147-A177-3AD203B41FA5}">
                      <a16:colId xmlns:a16="http://schemas.microsoft.com/office/drawing/2014/main" xmlns="" val="3984081886"/>
                    </a:ext>
                  </a:extLst>
                </a:gridCol>
                <a:gridCol w="9461792">
                  <a:extLst>
                    <a:ext uri="{9D8B030D-6E8A-4147-A177-3AD203B41FA5}">
                      <a16:colId xmlns:a16="http://schemas.microsoft.com/office/drawing/2014/main" xmlns="" val="1230060073"/>
                    </a:ext>
                  </a:extLst>
                </a:gridCol>
              </a:tblGrid>
              <a:tr h="399065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5934521"/>
                  </a:ext>
                </a:extLst>
              </a:tr>
              <a:tr h="2494158">
                <a:tc>
                  <a:txBody>
                    <a:bodyPr/>
                    <a:lstStyle/>
                    <a:p>
                      <a:pPr algn="ctr"/>
                      <a:r>
                        <a:rPr lang="en-IN" sz="3200" dirty="0">
                          <a:solidFill>
                            <a:srgbClr val="FF0000"/>
                          </a:solidFill>
                        </a:rPr>
                        <a:t>Timeline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There are some Targets/Indicators on which immediate action is called for, some which would be in </a:t>
                      </a:r>
                      <a:r>
                        <a:rPr lang="en-US" sz="2400"/>
                        <a:t>the </a:t>
                      </a:r>
                      <a:r>
                        <a:rPr lang="en-US" sz="2400" smtClean="0"/>
                        <a:t>short, medium &amp; </a:t>
                      </a:r>
                      <a:r>
                        <a:rPr lang="en-US" sz="2400" dirty="0"/>
                        <a:t>long term. 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It is necessary to work with Gram Panchayats to take up </a:t>
                      </a:r>
                      <a:r>
                        <a:rPr lang="en-US" sz="2400"/>
                        <a:t>all </a:t>
                      </a:r>
                      <a:r>
                        <a:rPr lang="en-US" sz="2400" smtClean="0"/>
                        <a:t>4 </a:t>
                      </a:r>
                      <a:r>
                        <a:rPr lang="en-US" sz="2400" dirty="0"/>
                        <a:t>time-line targets/indicators, to not only take required actions in early years for long term outcomes, as also to bring in the attention to matters/issues immediate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8189720"/>
                  </a:ext>
                </a:extLst>
              </a:tr>
              <a:tr h="276020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Choice of Indicators, targets, sub goals, Themes</a:t>
                      </a:r>
                      <a:endParaRPr lang="en-IN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Baseline data on all indicators needs to be collected in the year 2021-22 or at the earliest.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From this the data on chosen indicators is to be surely collected and updated annually based on Data source for it to assess change/progress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Target values would need to be fixed for some Indicators in the LIF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Based on - Block Indicator Framework at Block level and District Indicator Framework at District level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3997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574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B0B32A-B4F8-419E-B645-1F366A060B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259172" y="1124263"/>
            <a:ext cx="9383844" cy="532009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56F4F537-EB65-4027-B893-685CCCBBC269}"/>
              </a:ext>
            </a:extLst>
          </p:cNvPr>
          <p:cNvSpPr txBox="1">
            <a:spLocks/>
          </p:cNvSpPr>
          <p:nvPr/>
        </p:nvSpPr>
        <p:spPr>
          <a:xfrm>
            <a:off x="838200" y="200233"/>
            <a:ext cx="10515600" cy="7891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0000"/>
                </a:solidFill>
              </a:rPr>
              <a:t>Theme, Targets and Indicators of SDGs for GPs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4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976145-2E9E-4085-9822-BE46E1875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889" y="125283"/>
            <a:ext cx="10328222" cy="71416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SDG Dashboard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E7D171-7378-4942-93A3-169D1B66F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521" y="839449"/>
            <a:ext cx="11494957" cy="5893268"/>
          </a:xfrm>
        </p:spPr>
        <p:txBody>
          <a:bodyPr anchor="ctr">
            <a:normAutofit fontScale="92500"/>
          </a:bodyPr>
          <a:lstStyle/>
          <a:p>
            <a:pPr algn="just"/>
            <a:r>
              <a:rPr lang="en-US" dirty="0"/>
              <a:t>Dashboard to be developed - incorporate all the identified indicators at GP level to measure progress toward localization of SDGs.</a:t>
            </a:r>
          </a:p>
          <a:p>
            <a:pPr algn="just"/>
            <a:r>
              <a:rPr lang="en-US" dirty="0"/>
              <a:t>It should include targets, timeline, rationale, limitations, and data sources.</a:t>
            </a:r>
          </a:p>
          <a:p>
            <a:pPr algn="just"/>
            <a:r>
              <a:rPr lang="en-US" dirty="0"/>
              <a:t>It should enable cross-comparison among District/Taluka/GP and with similar conditions and trends to uncover examples where best practices may be found</a:t>
            </a:r>
          </a:p>
          <a:p>
            <a:pPr algn="just"/>
            <a:r>
              <a:rPr lang="en-US" dirty="0"/>
              <a:t>The dashboard will be the information hub of activity on SDGs at the Panchayat level Best practices portal is to be linked to Dashboard</a:t>
            </a:r>
          </a:p>
          <a:p>
            <a:pPr algn="just"/>
            <a:r>
              <a:rPr lang="en-US" dirty="0"/>
              <a:t>Dashboard need to be the work board for Panchayats to prepare the GPDP</a:t>
            </a:r>
          </a:p>
          <a:p>
            <a:pPr algn="just"/>
            <a:r>
              <a:rPr lang="en-US" dirty="0"/>
              <a:t>Information from SIRD, State Departments &amp; highlights for special activities by Ministries are to link to Dashboard</a:t>
            </a:r>
          </a:p>
          <a:p>
            <a:pPr algn="just"/>
            <a:r>
              <a:rPr lang="en-US" dirty="0"/>
              <a:t>High degree of visualization with localized presentation perspective to be ensured</a:t>
            </a:r>
          </a:p>
          <a:p>
            <a:pPr algn="just"/>
            <a:r>
              <a:rPr lang="en-US" dirty="0"/>
              <a:t>Content management and IT support Team at State &amp; District level with Ministerial/State Departments, IT Team involvement should be there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349312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39E4E2-B626-4371-BB98-3FC01783C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701" y="202367"/>
            <a:ext cx="10515600" cy="639216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>
                <a:solidFill>
                  <a:srgbClr val="FF0000"/>
                </a:solidFill>
              </a:rPr>
              <a:t>Best practices and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C269B7-5328-4EFF-9284-98A53862C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843" y="1004342"/>
            <a:ext cx="11707317" cy="5651291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Key part in the process of Localization of SDGs in Panchayats. It should become a systemic tool systematically used</a:t>
            </a:r>
          </a:p>
          <a:p>
            <a:pPr algn="just"/>
            <a:r>
              <a:rPr lang="en-US" dirty="0"/>
              <a:t>Ringing out effective processes, developments, insightful, inspirational and thought-provoking issues, motivating action, through this</a:t>
            </a:r>
          </a:p>
          <a:p>
            <a:pPr algn="just"/>
            <a:r>
              <a:rPr lang="en-US" dirty="0"/>
              <a:t>To be used Capacity building &amp; IEC, to bring convergence, yardstick in impact monitoring, evaluation and incentivization, leading change </a:t>
            </a:r>
            <a:r>
              <a:rPr lang="en-US"/>
              <a:t>and </a:t>
            </a:r>
            <a:r>
              <a:rPr lang="en-US" smtClean="0"/>
              <a:t>spurring </a:t>
            </a:r>
            <a:r>
              <a:rPr lang="en-US" dirty="0"/>
              <a:t>changes</a:t>
            </a:r>
          </a:p>
          <a:p>
            <a:pPr algn="just"/>
            <a:r>
              <a:rPr lang="en-US" dirty="0"/>
              <a:t>Best practices online portal giving District, State, Country and International practices, theme wise, sub-goal wise</a:t>
            </a:r>
          </a:p>
          <a:p>
            <a:pPr algn="just"/>
            <a:r>
              <a:rPr lang="en-US" dirty="0"/>
              <a:t>Community radio, radio, TV, with interviews and video coverages, short films and sponsored </a:t>
            </a:r>
            <a:r>
              <a:rPr lang="en-US" dirty="0" err="1"/>
              <a:t>programmes</a:t>
            </a:r>
            <a:r>
              <a:rPr lang="en-US" dirty="0"/>
              <a:t> in </a:t>
            </a:r>
            <a:r>
              <a:rPr lang="en-US" dirty="0" err="1"/>
              <a:t>Prasar</a:t>
            </a:r>
            <a:r>
              <a:rPr lang="en-US" dirty="0"/>
              <a:t> Bharati, </a:t>
            </a:r>
            <a:r>
              <a:rPr lang="en-US" dirty="0" err="1"/>
              <a:t>Doordarshan</a:t>
            </a:r>
            <a:r>
              <a:rPr lang="en-US" dirty="0"/>
              <a:t> and popular channels can be used for this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xmlns="" val="2831425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39E4E2-B626-4371-BB98-3FC01783C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43" y="185243"/>
            <a:ext cx="11497455" cy="7291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Capacity building through SIRD /DTIs &amp; Convergence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C269B7-5328-4EFF-9284-98A53862C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744" y="1094282"/>
            <a:ext cx="11497456" cy="5578475"/>
          </a:xfrm>
        </p:spPr>
        <p:txBody>
          <a:bodyPr anchor="ctr">
            <a:normAutofit/>
          </a:bodyPr>
          <a:lstStyle/>
          <a:p>
            <a:pPr algn="just"/>
            <a:r>
              <a:rPr lang="en-US" sz="3200" dirty="0"/>
              <a:t>Elected Representatives, Committees, GPDP Facilitation Team, Officials and Field functionaries, all partners, and also for all the persons engaged as Resource Persons for the process</a:t>
            </a:r>
          </a:p>
          <a:p>
            <a:pPr algn="just"/>
            <a:r>
              <a:rPr lang="en-US" sz="3200" dirty="0" err="1"/>
              <a:t>ToT</a:t>
            </a:r>
            <a:r>
              <a:rPr lang="en-US" sz="3200" dirty="0"/>
              <a:t> -  use of </a:t>
            </a:r>
            <a:r>
              <a:rPr lang="en-US" sz="3200"/>
              <a:t>digital </a:t>
            </a:r>
            <a:r>
              <a:rPr lang="en-US" sz="3200" smtClean="0"/>
              <a:t>technology, social media </a:t>
            </a:r>
            <a:r>
              <a:rPr lang="en-US" sz="3200" smtClean="0"/>
              <a:t>and other modes</a:t>
            </a:r>
            <a:endParaRPr lang="en-US" sz="3200" dirty="0"/>
          </a:p>
          <a:p>
            <a:pPr algn="just"/>
            <a:r>
              <a:rPr lang="en-IN" sz="3200" dirty="0"/>
              <a:t>Covering online training</a:t>
            </a:r>
            <a:r>
              <a:rPr lang="en-IN" sz="3200"/>
              <a:t>, </a:t>
            </a:r>
            <a:r>
              <a:rPr lang="en-IN" sz="3200" smtClean="0"/>
              <a:t>videos, T.V</a:t>
            </a:r>
            <a:r>
              <a:rPr lang="en-IN" sz="3200" dirty="0"/>
              <a:t>, radio, Satcom, etc.,</a:t>
            </a:r>
          </a:p>
          <a:p>
            <a:pPr algn="just"/>
            <a:r>
              <a:rPr lang="en-US" sz="3200" dirty="0"/>
              <a:t>In Flagship schemes (and other major schemes/</a:t>
            </a:r>
            <a:r>
              <a:rPr lang="en-US" sz="3200" dirty="0" err="1"/>
              <a:t>programmes</a:t>
            </a:r>
            <a:r>
              <a:rPr lang="en-US" sz="3200" dirty="0"/>
              <a:t>), joint IEC program planning to be worked out with IEC teams of Panchayat Raj</a:t>
            </a:r>
          </a:p>
          <a:p>
            <a:pPr algn="just"/>
            <a:r>
              <a:rPr lang="en-US" sz="3200" dirty="0"/>
              <a:t>Workshops and seminars must be held every month on a Theme, sharing best practice progress and information.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xmlns="" val="40973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13ABCB-CFEC-419F-94E7-BFA2039F6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909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Issues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637777-7BB2-44F4-8577-97040A136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784" y="1454044"/>
            <a:ext cx="11527436" cy="470691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3200" dirty="0"/>
              <a:t>Develop SDG Dashboard at State level on GP SDG indicators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/>
              <a:t>Capacity building training at District, Taluka and GP level for officers and staffs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/>
              <a:t>Incentivization on SDGs and for recognition of efforts by Gram Panchayats/Talukas and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</a:rPr>
              <a:t>Districts those who achieve the Sustainable </a:t>
            </a:r>
            <a:r>
              <a:rPr lang="en-US" altLang="en-US" sz="3200" dirty="0"/>
              <a:t>D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</a:rPr>
              <a:t>evelopment </a:t>
            </a:r>
            <a:r>
              <a:rPr lang="en-US" altLang="en-US" sz="3200" dirty="0"/>
              <a:t>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</a:rPr>
              <a:t>oals (Model as per Central </a:t>
            </a:r>
            <a:r>
              <a:rPr lang="en-US" altLang="en-US" sz="3200" dirty="0"/>
              <a:t>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</a:rPr>
              <a:t>overnment incentives to the Aspirational districts)</a:t>
            </a:r>
          </a:p>
          <a:p>
            <a:pPr marL="514350" indent="-514350" algn="just">
              <a:buFont typeface="+mj-lt"/>
              <a:buAutoNum type="arabicPeriod"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</a:rPr>
              <a:t>Appointment of SDG Nodal officers </a:t>
            </a:r>
            <a:r>
              <a:rPr lang="en-US" altLang="en-US" sz="3200" dirty="0"/>
              <a:t>at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</a:rPr>
              <a:t>District/Taluk/Gram Panchayat level</a:t>
            </a:r>
            <a:endParaRPr lang="en-IN" sz="32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0BC28384-00BB-43A2-ABC2-60E6F980B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F9A5EA02-C20C-4E34-95C1-26B436B2E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89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39E4E2-B626-4371-BB98-3FC01783C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157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Incentivization on SDGs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C269B7-5328-4EFF-9284-98A53862C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23" y="1334125"/>
            <a:ext cx="11617377" cy="5158750"/>
          </a:xfrm>
        </p:spPr>
        <p:txBody>
          <a:bodyPr anchor="ctr">
            <a:normAutofit fontScale="85000" lnSpcReduction="20000"/>
          </a:bodyPr>
          <a:lstStyle/>
          <a:p>
            <a:pPr algn="just"/>
            <a:r>
              <a:rPr lang="en-US" sz="3600" dirty="0"/>
              <a:t>Incentivization of the Panchayats for performing best in different themes and addressing issues; in this context, a separate budget to </a:t>
            </a:r>
            <a:r>
              <a:rPr lang="en-US" sz="3600"/>
              <a:t>be </a:t>
            </a:r>
            <a:r>
              <a:rPr lang="en-US" sz="3600" smtClean="0"/>
              <a:t>allocated.</a:t>
            </a:r>
          </a:p>
          <a:p>
            <a:pPr algn="just">
              <a:buNone/>
            </a:pP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i="1" smtClean="0"/>
              <a:t>Eg: WCD on Nutrition and Gender related targets, Education for Child friendly panchayat</a:t>
            </a:r>
          </a:p>
          <a:p>
            <a:pPr algn="just">
              <a:buNone/>
            </a:pPr>
            <a:endParaRPr lang="en-US" sz="3200" dirty="0"/>
          </a:p>
          <a:p>
            <a:pPr algn="just"/>
            <a:r>
              <a:rPr lang="en-US" sz="3600" dirty="0"/>
              <a:t>Fund-pooling as incentives by respective Ministries/Departments for schemes to increase available financing and provision of IEC funds for Panchayats</a:t>
            </a:r>
            <a:endParaRPr lang="en-US" sz="3600" dirty="0">
              <a:solidFill>
                <a:srgbClr val="FF0000"/>
              </a:solidFill>
            </a:endParaRPr>
          </a:p>
          <a:p>
            <a:pPr algn="just">
              <a:buNone/>
            </a:pPr>
            <a:endParaRPr lang="en-US" sz="3600" dirty="0"/>
          </a:p>
          <a:p>
            <a:pPr algn="just"/>
            <a:r>
              <a:rPr lang="en-US" sz="3600" dirty="0"/>
              <a:t>Sponsored incentives from CSR, local organizations, businesses, private sector to be encouraged and drawn in by Districts &amp; States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xmlns="" val="2465909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796446-C75C-453B-84F2-CD28B70BB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213"/>
            <a:ext cx="10515600" cy="87905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Roadmap for Localizing SDGs with PRIs.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475002-1F2A-43F7-9358-1A4E1B7CB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32" y="1244184"/>
            <a:ext cx="11812248" cy="5248691"/>
          </a:xfrm>
        </p:spPr>
        <p:txBody>
          <a:bodyPr anchor="t">
            <a:noAutofit/>
          </a:bodyPr>
          <a:lstStyle/>
          <a:p>
            <a:pPr algn="just"/>
            <a:r>
              <a:rPr lang="en-US" sz="3200" dirty="0"/>
              <a:t>States involvement, ease of working with departments for PRIs, developments on dashboard, best practices, capacity Building plans, monitoring mechanisms, incentivization, workshops, seminars, panchayats involved, events, reports, etc.</a:t>
            </a:r>
          </a:p>
          <a:p>
            <a:pPr algn="just"/>
            <a:r>
              <a:rPr lang="en-US" sz="3200" dirty="0"/>
              <a:t>Appropriate communication and mode for involving Hon’ble Ministers, MPs and MLAs in the Localizing of SDGs in PRIs needs to be decided at both Centre and States</a:t>
            </a:r>
          </a:p>
          <a:p>
            <a:pPr algn="just"/>
            <a:r>
              <a:rPr lang="en-US" sz="3200" dirty="0"/>
              <a:t>Commence the </a:t>
            </a:r>
            <a:r>
              <a:rPr lang="en-US" sz="3200" dirty="0" err="1"/>
              <a:t>programme</a:t>
            </a:r>
            <a:r>
              <a:rPr lang="en-US" sz="3200" dirty="0"/>
              <a:t> in Aspirational Districts where the existing systems can work to localize SDGs in PRIs as envisaged and add value to grassroots level involvement of ERs, and further </a:t>
            </a:r>
            <a:r>
              <a:rPr lang="en-US" sz="3200"/>
              <a:t>enhance </a:t>
            </a:r>
            <a:r>
              <a:rPr lang="en-US" sz="3200" smtClean="0"/>
              <a:t>progress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396020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C06949-FC1B-4A15-AA59-B4295175F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980" y="1752559"/>
            <a:ext cx="5129272" cy="253283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Thank you</a:t>
            </a:r>
            <a:endParaRPr lang="en-IN" sz="6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A430F69-B66D-41BA-94BA-4148875CB2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7155594" y="720116"/>
            <a:ext cx="3477718" cy="505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056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796446-C75C-453B-84F2-CD28B70BB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19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NITI Aayog </a:t>
            </a:r>
            <a:r>
              <a:rPr lang="en-US" sz="4400" b="1" dirty="0">
                <a:solidFill>
                  <a:srgbClr val="FF0000"/>
                </a:solidFill>
              </a:rPr>
              <a:t>Localization of SDGs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475002-1F2A-43F7-9358-1A4E1B7CB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572" y="1034322"/>
            <a:ext cx="11693579" cy="5576340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en-US" dirty="0"/>
              <a:t>29 subjects that are the responsibility of the Gram Panchayats cover the SDGs with varying levels of devolution in different States </a:t>
            </a:r>
          </a:p>
          <a:p>
            <a:pPr algn="just"/>
            <a:r>
              <a:rPr lang="en-US" dirty="0"/>
              <a:t>Skills and competencies of the department functionaries and ERs and orientation to the breadth, depth and universality of SDGs for people, planet, prosperity with peace and partnership </a:t>
            </a:r>
          </a:p>
          <a:p>
            <a:pPr algn="just"/>
            <a:r>
              <a:rPr lang="en-US" dirty="0"/>
              <a:t>Flagship schemes and multitude of schemes of Central and State Governments have substantial impact on SDGs, and are implemented in rural areas </a:t>
            </a:r>
          </a:p>
          <a:p>
            <a:pPr algn="just"/>
            <a:r>
              <a:rPr lang="en-US" dirty="0"/>
              <a:t>Schemes focus on scheme objectives and achievements, with progress as measured in financial and physical terms under the scheme </a:t>
            </a:r>
            <a:r>
              <a:rPr lang="en-US" dirty="0" err="1"/>
              <a:t>MoPR</a:t>
            </a:r>
            <a:r>
              <a:rPr lang="en-US" dirty="0"/>
              <a:t> – responsible for SDG </a:t>
            </a:r>
            <a:r>
              <a:rPr lang="en-US" dirty="0" err="1"/>
              <a:t>Localisation</a:t>
            </a:r>
            <a:endParaRPr lang="en-US" dirty="0"/>
          </a:p>
          <a:p>
            <a:pPr algn="just"/>
            <a:r>
              <a:rPr lang="en-US" dirty="0"/>
              <a:t>Planning and </a:t>
            </a:r>
            <a:r>
              <a:rPr lang="en-US" dirty="0" err="1"/>
              <a:t>Programme</a:t>
            </a:r>
            <a:r>
              <a:rPr lang="en-US" dirty="0"/>
              <a:t> Monitoring and Statistics Department as Nodal department for monitoring and coordination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17901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F94990-EDB2-412C-B8B6-8195B9F7A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07" y="0"/>
            <a:ext cx="11611131" cy="576043"/>
          </a:xfrm>
        </p:spPr>
        <p:txBody>
          <a:bodyPr>
            <a:noAutofit/>
          </a:bodyPr>
          <a:lstStyle/>
          <a:p>
            <a:pPr algn="ctr"/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Performance of Karnataka – SDG India Index 2020-21</a:t>
            </a:r>
            <a:endParaRPr lang="en-IN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698F59AB-FABC-481B-AE70-D579D96F7A6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6106" y="520509"/>
          <a:ext cx="11685161" cy="75885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8461">
                  <a:extLst>
                    <a:ext uri="{9D8B030D-6E8A-4147-A177-3AD203B41FA5}">
                      <a16:colId xmlns:a16="http://schemas.microsoft.com/office/drawing/2014/main" xmlns="" val="2179198562"/>
                    </a:ext>
                  </a:extLst>
                </a:gridCol>
                <a:gridCol w="5038637">
                  <a:extLst>
                    <a:ext uri="{9D8B030D-6E8A-4147-A177-3AD203B41FA5}">
                      <a16:colId xmlns:a16="http://schemas.microsoft.com/office/drawing/2014/main" xmlns="" val="2972747668"/>
                    </a:ext>
                  </a:extLst>
                </a:gridCol>
                <a:gridCol w="2051662">
                  <a:extLst>
                    <a:ext uri="{9D8B030D-6E8A-4147-A177-3AD203B41FA5}">
                      <a16:colId xmlns:a16="http://schemas.microsoft.com/office/drawing/2014/main" xmlns="" val="716561187"/>
                    </a:ext>
                  </a:extLst>
                </a:gridCol>
                <a:gridCol w="2006401">
                  <a:extLst>
                    <a:ext uri="{9D8B030D-6E8A-4147-A177-3AD203B41FA5}">
                      <a16:colId xmlns:a16="http://schemas.microsoft.com/office/drawing/2014/main" xmlns="" val="1446425882"/>
                    </a:ext>
                  </a:extLst>
                </a:gridCol>
              </a:tblGrid>
              <a:tr h="32386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</a:rPr>
                        <a:t>Category (Score)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</a:rPr>
                        <a:t>SDG Goal 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</a:rPr>
                        <a:t>2020-21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</a:rPr>
                        <a:t>2020-21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6430707"/>
                  </a:ext>
                </a:extLst>
              </a:tr>
              <a:tr h="64169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</a:rPr>
                        <a:t>Score out of 100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</a:rPr>
                        <a:t>Best Performing State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3885168"/>
                  </a:ext>
                </a:extLst>
              </a:tr>
              <a:tr h="323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Achiever (100)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SDG 7: Affordable and Clean Energy 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Karnataka 100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extLst>
                  <a:ext uri="{0D108BD9-81ED-4DB2-BD59-A6C34878D82A}">
                    <a16:rowId xmlns:a16="http://schemas.microsoft.com/office/drawing/2014/main" xmlns="" val="1870354470"/>
                  </a:ext>
                </a:extLst>
              </a:tr>
              <a:tr h="323865">
                <a:tc row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Front Runner (65-99)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SDG 1: No Poverty 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68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TN 86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extLst>
                  <a:ext uri="{0D108BD9-81ED-4DB2-BD59-A6C34878D82A}">
                    <a16:rowId xmlns:a16="http://schemas.microsoft.com/office/drawing/2014/main" xmlns="" val="3937108815"/>
                  </a:ext>
                </a:extLst>
              </a:tr>
              <a:tr h="32386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SDG 3: Good Health and Well-being 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78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Gujarat 86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extLst>
                  <a:ext uri="{0D108BD9-81ED-4DB2-BD59-A6C34878D82A}">
                    <a16:rowId xmlns:a16="http://schemas.microsoft.com/office/drawing/2014/main" xmlns="" val="547830900"/>
                  </a:ext>
                </a:extLst>
              </a:tr>
              <a:tr h="32386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SDG 6: Clean Water and Sanitation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85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Goa 100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extLst>
                  <a:ext uri="{0D108BD9-81ED-4DB2-BD59-A6C34878D82A}">
                    <a16:rowId xmlns:a16="http://schemas.microsoft.com/office/drawing/2014/main" xmlns="" val="2796758065"/>
                  </a:ext>
                </a:extLst>
              </a:tr>
              <a:tr h="32386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SDG 8: Decent Work and Economic Growth 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66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HP 78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extLst>
                  <a:ext uri="{0D108BD9-81ED-4DB2-BD59-A6C34878D82A}">
                    <a16:rowId xmlns:a16="http://schemas.microsoft.com/office/drawing/2014/main" xmlns="" val="1903057471"/>
                  </a:ext>
                </a:extLst>
              </a:tr>
              <a:tr h="64169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SDG 12: Responsible consumption and production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89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Tripura 99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extLst>
                  <a:ext uri="{0D108BD9-81ED-4DB2-BD59-A6C34878D82A}">
                    <a16:rowId xmlns:a16="http://schemas.microsoft.com/office/drawing/2014/main" xmlns="" val="803288462"/>
                  </a:ext>
                </a:extLst>
              </a:tr>
              <a:tr h="32386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SDG 10: Reduced Inequalities 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67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Meghalaya 88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extLst>
                  <a:ext uri="{0D108BD9-81ED-4DB2-BD59-A6C34878D82A}">
                    <a16:rowId xmlns:a16="http://schemas.microsoft.com/office/drawing/2014/main" xmlns="" val="2743037923"/>
                  </a:ext>
                </a:extLst>
              </a:tr>
              <a:tr h="32386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SDG 11: Sustainable Cities and Communities 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78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Punjab 91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extLst>
                  <a:ext uri="{0D108BD9-81ED-4DB2-BD59-A6C34878D82A}">
                    <a16:rowId xmlns:a16="http://schemas.microsoft.com/office/drawing/2014/main" xmlns="" val="4206135267"/>
                  </a:ext>
                </a:extLst>
              </a:tr>
              <a:tr h="64169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SDG 15: Life on Land 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67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Arunachal Pradesh 93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extLst>
                  <a:ext uri="{0D108BD9-81ED-4DB2-BD59-A6C34878D82A}">
                    <a16:rowId xmlns:a16="http://schemas.microsoft.com/office/drawing/2014/main" xmlns="" val="4066720687"/>
                  </a:ext>
                </a:extLst>
              </a:tr>
              <a:tr h="32386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SDG 16: Peace, Justice and Strong Institutions 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76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Uttarakhand 86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extLst>
                  <a:ext uri="{0D108BD9-81ED-4DB2-BD59-A6C34878D82A}">
                    <a16:rowId xmlns:a16="http://schemas.microsoft.com/office/drawing/2014/main" xmlns="" val="172616970"/>
                  </a:ext>
                </a:extLst>
              </a:tr>
              <a:tr h="323865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Performer </a:t>
                      </a:r>
                      <a:endParaRPr lang="en-IN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(50-64) 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 anchor="ctr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SDG 2: Zero Hunger </a:t>
                      </a:r>
                      <a:endParaRPr lang="en-IN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SDG 4: Quality Education </a:t>
                      </a:r>
                      <a:endParaRPr lang="en-IN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SDG 5: Gender Equality </a:t>
                      </a:r>
                      <a:endParaRPr lang="en-IN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SDG 9: Industry, Innovation and Infrastructure </a:t>
                      </a:r>
                      <a:endParaRPr lang="en-IN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SDG 13: Climate action</a:t>
                      </a:r>
                      <a:endParaRPr lang="en-IN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SDG 14: Life below water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53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Kerala 80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extLst>
                  <a:ext uri="{0D108BD9-81ED-4DB2-BD59-A6C34878D82A}">
                    <a16:rowId xmlns:a16="http://schemas.microsoft.com/office/drawing/2014/main" xmlns="" val="3144054995"/>
                  </a:ext>
                </a:extLst>
              </a:tr>
              <a:tr h="32386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64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Kerala 80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extLst>
                  <a:ext uri="{0D108BD9-81ED-4DB2-BD59-A6C34878D82A}">
                    <a16:rowId xmlns:a16="http://schemas.microsoft.com/office/drawing/2014/main" xmlns="" val="4142107842"/>
                  </a:ext>
                </a:extLst>
              </a:tr>
              <a:tr h="32386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57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Chhattisgarh 64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extLst>
                  <a:ext uri="{0D108BD9-81ED-4DB2-BD59-A6C34878D82A}">
                    <a16:rowId xmlns:a16="http://schemas.microsoft.com/office/drawing/2014/main" xmlns="" val="881219797"/>
                  </a:ext>
                </a:extLst>
              </a:tr>
              <a:tr h="32386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64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Gujarat 72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extLst>
                  <a:ext uri="{0D108BD9-81ED-4DB2-BD59-A6C34878D82A}">
                    <a16:rowId xmlns:a16="http://schemas.microsoft.com/office/drawing/2014/main" xmlns="" val="1142018499"/>
                  </a:ext>
                </a:extLst>
              </a:tr>
              <a:tr h="32386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62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Orissa 70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extLst>
                  <a:ext uri="{0D108BD9-81ED-4DB2-BD59-A6C34878D82A}">
                    <a16:rowId xmlns:a16="http://schemas.microsoft.com/office/drawing/2014/main" xmlns="" val="3572696613"/>
                  </a:ext>
                </a:extLst>
              </a:tr>
              <a:tr h="80545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60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Orissa 82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extLst>
                  <a:ext uri="{0D108BD9-81ED-4DB2-BD59-A6C34878D82A}">
                    <a16:rowId xmlns:a16="http://schemas.microsoft.com/office/drawing/2014/main" xmlns="" val="2010175757"/>
                  </a:ext>
                </a:extLst>
              </a:tr>
              <a:tr h="3238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N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All Goals- Karnataka 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72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Kerala 75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82" marR="29582" marT="5996" marB="0"/>
                </a:tc>
                <a:extLst>
                  <a:ext uri="{0D108BD9-81ED-4DB2-BD59-A6C34878D82A}">
                    <a16:rowId xmlns:a16="http://schemas.microsoft.com/office/drawing/2014/main" xmlns="" val="2695719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582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3E982B-F22E-4D77-9D45-DC335855E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25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As per CODR Analysis</a:t>
            </a:r>
            <a:endParaRPr lang="en-IN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225EECC5-8741-4F83-8DCC-A9208410D6A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2302" y="1124262"/>
          <a:ext cx="11584898" cy="53686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04784">
                  <a:extLst>
                    <a:ext uri="{9D8B030D-6E8A-4147-A177-3AD203B41FA5}">
                      <a16:colId xmlns:a16="http://schemas.microsoft.com/office/drawing/2014/main" xmlns="" val="1415798329"/>
                    </a:ext>
                  </a:extLst>
                </a:gridCol>
                <a:gridCol w="5380114">
                  <a:extLst>
                    <a:ext uri="{9D8B030D-6E8A-4147-A177-3AD203B41FA5}">
                      <a16:colId xmlns:a16="http://schemas.microsoft.com/office/drawing/2014/main" xmlns="" val="3595231688"/>
                    </a:ext>
                  </a:extLst>
                </a:gridCol>
              </a:tblGrid>
              <a:tr h="1126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</a:rPr>
                        <a:t>(Sustainable Development Goals (SDG)</a:t>
                      </a:r>
                      <a:endParaRPr lang="en-IN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</a:rPr>
                        <a:t>The number of talukas below the State average</a:t>
                      </a:r>
                      <a:endParaRPr lang="en-IN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014241092"/>
                  </a:ext>
                </a:extLst>
              </a:tr>
              <a:tr h="848381">
                <a:tc>
                  <a:txBody>
                    <a:bodyPr/>
                    <a:lstStyle/>
                    <a:p>
                      <a:pPr marL="8318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SDG-1 - Poverty Alleviation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91</a:t>
                      </a:r>
                      <a:endParaRPr lang="en-IN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877956957"/>
                  </a:ext>
                </a:extLst>
              </a:tr>
              <a:tr h="848381">
                <a:tc>
                  <a:txBody>
                    <a:bodyPr/>
                    <a:lstStyle/>
                    <a:p>
                      <a:pPr marL="8318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SDG-2 - Hunger Free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104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2339214762"/>
                  </a:ext>
                </a:extLst>
              </a:tr>
              <a:tr h="848381">
                <a:tc>
                  <a:txBody>
                    <a:bodyPr/>
                    <a:lstStyle/>
                    <a:p>
                      <a:pPr marL="8318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SDG-3 - Good Health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123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2700405291"/>
                  </a:ext>
                </a:extLst>
              </a:tr>
              <a:tr h="848381">
                <a:tc>
                  <a:txBody>
                    <a:bodyPr/>
                    <a:lstStyle/>
                    <a:p>
                      <a:pPr marL="8318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SDG-4 - Quality Education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94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697308458"/>
                  </a:ext>
                </a:extLst>
              </a:tr>
              <a:tr h="848381">
                <a:tc>
                  <a:txBody>
                    <a:bodyPr/>
                    <a:lstStyle/>
                    <a:p>
                      <a:pPr marL="8318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SDG-5 - Gender Equality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112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4126330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5507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FB29303-389A-46D4-845C-7AABF522EA92}"/>
              </a:ext>
            </a:extLst>
          </p:cNvPr>
          <p:cNvSpPr/>
          <p:nvPr/>
        </p:nvSpPr>
        <p:spPr>
          <a:xfrm>
            <a:off x="157602" y="5745506"/>
            <a:ext cx="11872528" cy="9667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endParaRPr lang="en-IN" sz="2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just" eaLnBrk="1" hangingPunct="1">
              <a:defRPr/>
            </a:pPr>
            <a:endParaRPr lang="en-US" b="1" i="0" dirty="0">
              <a:effectLst/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b="1" i="0" dirty="0" err="1">
                <a:effectLst/>
                <a:latin typeface="Arial" panose="020B0604020202020204" pitchFamily="34" charset="0"/>
              </a:rPr>
              <a:t>Avalokana</a:t>
            </a:r>
            <a:r>
              <a:rPr lang="en-US" b="1" i="0" dirty="0">
                <a:effectLst/>
                <a:latin typeface="Arial" panose="020B0604020202020204" pitchFamily="34" charset="0"/>
              </a:rPr>
              <a:t> platform will enable citizens to access data on budget and expenditures incurred by all 39 departments on 1,800+ </a:t>
            </a:r>
            <a:r>
              <a:rPr lang="en-US" b="1" i="0" dirty="0" err="1">
                <a:effectLst/>
                <a:latin typeface="Arial" panose="020B0604020202020204" pitchFamily="34" charset="0"/>
              </a:rPr>
              <a:t>programmes</a:t>
            </a:r>
            <a:r>
              <a:rPr lang="en-US" b="1" i="0" dirty="0">
                <a:effectLst/>
                <a:latin typeface="Arial" panose="020B0604020202020204" pitchFamily="34" charset="0"/>
              </a:rPr>
              <a:t> implemented by government. </a:t>
            </a:r>
          </a:p>
          <a:p>
            <a:pPr algn="ctr" eaLnBrk="1" hangingPunct="1">
              <a:defRPr/>
            </a:pPr>
            <a:r>
              <a:rPr lang="en-US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The platform also serves as a Dashboard for SDGs</a:t>
            </a:r>
          </a:p>
          <a:p>
            <a:pPr algn="just" eaLnBrk="1" hangingPunct="1">
              <a:defRPr/>
            </a:pPr>
            <a:endParaRPr lang="en-US" sz="2000" b="1" dirty="0">
              <a:latin typeface="Arial" panose="020B0604020202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en-US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C42CA16-296C-49D7-8518-FC1E389261BB}"/>
              </a:ext>
            </a:extLst>
          </p:cNvPr>
          <p:cNvSpPr txBox="1">
            <a:spLocks/>
          </p:cNvSpPr>
          <p:nvPr/>
        </p:nvSpPr>
        <p:spPr bwMode="auto">
          <a:xfrm>
            <a:off x="5303771" y="300066"/>
            <a:ext cx="5311516" cy="811014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4000" b="1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56EAB4F0-7907-478E-B040-F64C9C3B9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02" y="92764"/>
            <a:ext cx="11872528" cy="45078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IN" sz="3000" b="1" dirty="0">
                <a:latin typeface="+mj-lt"/>
                <a:ea typeface="+mj-ea"/>
                <a:cs typeface="+mj-cs"/>
              </a:rPr>
              <a:t/>
            </a:r>
            <a:br>
              <a:rPr lang="en-IN" sz="3000" b="1" dirty="0">
                <a:latin typeface="+mj-lt"/>
                <a:ea typeface="+mj-ea"/>
                <a:cs typeface="+mj-cs"/>
              </a:rPr>
            </a:br>
            <a:r>
              <a:rPr lang="en-IN" sz="3000" b="1" dirty="0" err="1">
                <a:latin typeface="+mj-lt"/>
                <a:ea typeface="+mj-ea"/>
                <a:cs typeface="+mj-cs"/>
              </a:rPr>
              <a:t>Avalokana</a:t>
            </a:r>
            <a:r>
              <a:rPr lang="en-IN" sz="3000" dirty="0"/>
              <a:t> - </a:t>
            </a:r>
            <a:r>
              <a:rPr lang="en-IN" sz="3000" dirty="0">
                <a:solidFill>
                  <a:srgbClr val="00A3E0"/>
                </a:solidFill>
              </a:rPr>
              <a:t>https://avalokana.karnataka.gov.in/</a:t>
            </a:r>
            <a:r>
              <a:rPr lang="en-IN" sz="3000" b="1" dirty="0">
                <a:latin typeface="+mj-lt"/>
                <a:ea typeface="+mj-ea"/>
                <a:cs typeface="+mj-cs"/>
              </a:rPr>
              <a:t/>
            </a:r>
            <a:br>
              <a:rPr lang="en-IN" sz="3000" b="1" dirty="0">
                <a:latin typeface="+mj-lt"/>
                <a:ea typeface="+mj-ea"/>
                <a:cs typeface="+mj-cs"/>
              </a:rPr>
            </a:br>
            <a:endParaRPr lang="en-IN" sz="3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49F178-6EC3-4775-9130-89DE5543D7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94" r="2139" b="14917"/>
          <a:stretch/>
        </p:blipFill>
        <p:spPr>
          <a:xfrm>
            <a:off x="157602" y="679691"/>
            <a:ext cx="11872528" cy="498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76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425B7E-BB4A-4E53-9922-48080E0DCE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98" b="7082"/>
          <a:stretch/>
        </p:blipFill>
        <p:spPr>
          <a:xfrm>
            <a:off x="0" y="104931"/>
            <a:ext cx="12192000" cy="658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562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8454DC1-56C4-40B1-ACC0-5D33F5BB7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09" b="100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593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91DC914-778C-459B-A5E3-E5D3F33DE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739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5535</TotalTime>
  <Words>1469</Words>
  <Application>Microsoft Office PowerPoint</Application>
  <PresentationFormat>Custom</PresentationFormat>
  <Paragraphs>185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Karnataka State</vt:lpstr>
      <vt:lpstr>Issues </vt:lpstr>
      <vt:lpstr>NITI Aayog Localization of SDGs </vt:lpstr>
      <vt:lpstr>Performance of Karnataka – SDG India Index 2020-21</vt:lpstr>
      <vt:lpstr>As per CODR Analysis</vt:lpstr>
      <vt:lpstr> Avalokana - https://avalokana.karnataka.gov.in/ </vt:lpstr>
      <vt:lpstr>Slide 7</vt:lpstr>
      <vt:lpstr>Slide 8</vt:lpstr>
      <vt:lpstr>Slide 9</vt:lpstr>
      <vt:lpstr>Slide 10</vt:lpstr>
      <vt:lpstr>Slide 11</vt:lpstr>
      <vt:lpstr>Slide 12</vt:lpstr>
      <vt:lpstr>Targets</vt:lpstr>
      <vt:lpstr>Indicators</vt:lpstr>
      <vt:lpstr>Timeline</vt:lpstr>
      <vt:lpstr>Slide 16</vt:lpstr>
      <vt:lpstr>SDG Dashboard</vt:lpstr>
      <vt:lpstr>Best practices and documentation</vt:lpstr>
      <vt:lpstr>Capacity building through SIRD /DTIs &amp; Convergence</vt:lpstr>
      <vt:lpstr>Incentivization on SDGs</vt:lpstr>
      <vt:lpstr>Roadmap for Localizing SDGs with PRIs.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ರಾಜ್ಯದ ನೇತೃತ್ವ ಸುಸ್ಥಿರ ಅಭಿವೃದ್ದಿ ಗುರಿ 2030   ದಿನಾಂಕ : ಮಾರ್ಚ್‌ 1೦ ನೇ, 2021</dc:title>
  <dc:creator>Roopa Gowda</dc:creator>
  <cp:lastModifiedBy>Nagavi-Pc</cp:lastModifiedBy>
  <cp:revision>51</cp:revision>
  <dcterms:created xsi:type="dcterms:W3CDTF">2022-03-18T06:26:43Z</dcterms:created>
  <dcterms:modified xsi:type="dcterms:W3CDTF">2022-05-30T02:16:07Z</dcterms:modified>
</cp:coreProperties>
</file>